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0A71"/>
    <a:srgbClr val="05ECE5"/>
    <a:srgbClr val="FFFE08"/>
    <a:srgbClr val="FFFFFF"/>
    <a:srgbClr val="15E60C"/>
    <a:srgbClr val="CCCD0D"/>
    <a:srgbClr val="EE0072"/>
    <a:srgbClr val="00C001"/>
    <a:srgbClr val="DFDD08"/>
    <a:srgbClr val="35D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 sz="2800"/>
            </a:lvl1pPr>
            <a:lvl2pPr>
              <a:buClr>
                <a:schemeClr val="tx1"/>
              </a:buClr>
              <a:defRPr sz="24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4693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12/30/2016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SDHCAL</a:t>
            </a:r>
            <a:r>
              <a:rPr lang="zh-CN" altLang="en-US" dirty="0" smtClean="0"/>
              <a:t>工作汇报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CN" altLang="en-US" dirty="0" smtClean="0"/>
              <a:t>王宇、张俊斌</a:t>
            </a:r>
            <a:endParaRPr lang="en-US" altLang="zh-CN" dirty="0" smtClean="0"/>
          </a:p>
          <a:p>
            <a:pPr algn="r"/>
            <a:r>
              <a:rPr lang="en-US" altLang="zh-CN" dirty="0" smtClean="0"/>
              <a:t>2016/12/30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Dout</a:t>
            </a:r>
            <a:r>
              <a:rPr lang="zh-CN" altLang="en-US" dirty="0" smtClean="0"/>
              <a:t>数据读回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选中对应通道，对应通道就有数据读回</a:t>
            </a:r>
            <a:endParaRPr lang="en-US" altLang="zh-CN" dirty="0" smtClean="0"/>
          </a:p>
          <a:p>
            <a:pPr lvl="1"/>
            <a:r>
              <a:rPr lang="zh-CN" altLang="en-US" dirty="0"/>
              <a:t>一</a:t>
            </a:r>
            <a:r>
              <a:rPr lang="zh-CN" altLang="en-US" dirty="0" smtClean="0"/>
              <a:t>次</a:t>
            </a:r>
            <a:r>
              <a:rPr lang="en-US" altLang="zh-CN" dirty="0" err="1" smtClean="0"/>
              <a:t>Start_Acq</a:t>
            </a:r>
            <a:r>
              <a:rPr lang="zh-CN" altLang="en-US" dirty="0" smtClean="0"/>
              <a:t>中来了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个脉冲，就会对应有</a:t>
            </a:r>
            <a:r>
              <a:rPr lang="en-US" altLang="zh-CN" dirty="0" smtClean="0"/>
              <a:t>4</a:t>
            </a:r>
            <a:r>
              <a:rPr lang="zh-CN" altLang="en-US" dirty="0" smtClean="0"/>
              <a:t>段数据读</a:t>
            </a:r>
            <a:r>
              <a:rPr lang="zh-CN" altLang="en-US" dirty="0" smtClean="0"/>
              <a:t>回，读回数据正确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487946" y="2858605"/>
            <a:ext cx="8213826" cy="3227248"/>
            <a:chOff x="0" y="2768958"/>
            <a:chExt cx="8213826" cy="3227248"/>
          </a:xfrm>
        </p:grpSpPr>
        <p:pic>
          <p:nvPicPr>
            <p:cNvPr id="1026" name="Picture 2" descr="Start_Acq有效时来了几个脉冲就会有多少个数据被读出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831806"/>
              <a:ext cx="8213826" cy="316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/>
            <p:cNvSpPr txBox="1"/>
            <p:nvPr/>
          </p:nvSpPr>
          <p:spPr>
            <a:xfrm>
              <a:off x="97686" y="4306651"/>
              <a:ext cx="1653016" cy="3839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35DE32"/>
                  </a:solidFill>
                </a:rPr>
                <a:t>Start_Acq</a:t>
              </a:r>
              <a:r>
                <a:rPr lang="zh-CN" altLang="en-US" dirty="0" smtClean="0">
                  <a:solidFill>
                    <a:srgbClr val="35DE32"/>
                  </a:solidFill>
                </a:rPr>
                <a:t>信号</a:t>
              </a:r>
              <a:endParaRPr lang="zh-CN" altLang="en-US" dirty="0">
                <a:solidFill>
                  <a:srgbClr val="35DE32"/>
                </a:solidFill>
              </a:endParaRPr>
            </a:p>
          </p:txBody>
        </p:sp>
        <p:cxnSp>
          <p:nvCxnSpPr>
            <p:cNvPr id="6" name="直接箭头连接符 5"/>
            <p:cNvCxnSpPr/>
            <p:nvPr/>
          </p:nvCxnSpPr>
          <p:spPr>
            <a:xfrm flipV="1">
              <a:off x="540871" y="4170239"/>
              <a:ext cx="257588" cy="250867"/>
            </a:xfrm>
            <a:prstGeom prst="straightConnector1">
              <a:avLst/>
            </a:prstGeom>
            <a:ln w="19050">
              <a:solidFill>
                <a:srgbClr val="00C0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3019495" y="4401215"/>
              <a:ext cx="1174231" cy="3839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CCCD0D"/>
                  </a:solidFill>
                </a:rPr>
                <a:t>Dout</a:t>
              </a:r>
              <a:r>
                <a:rPr lang="zh-CN" altLang="en-US" dirty="0" smtClean="0">
                  <a:solidFill>
                    <a:srgbClr val="CCCD0D"/>
                  </a:solidFill>
                </a:rPr>
                <a:t>输出</a:t>
              </a:r>
              <a:endParaRPr lang="zh-CN" altLang="en-US" dirty="0">
                <a:solidFill>
                  <a:srgbClr val="CCCD0D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725852" y="2768958"/>
              <a:ext cx="880758" cy="3839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>
                  <a:solidFill>
                    <a:srgbClr val="DC0A71"/>
                  </a:solidFill>
                </a:rPr>
                <a:t>o</a:t>
              </a:r>
              <a:r>
                <a:rPr lang="en-US" altLang="zh-CN" dirty="0" err="1" smtClean="0">
                  <a:solidFill>
                    <a:srgbClr val="DC0A71"/>
                  </a:solidFill>
                </a:rPr>
                <a:t>ut_sh</a:t>
              </a:r>
              <a:endParaRPr lang="zh-CN" altLang="en-US" dirty="0">
                <a:solidFill>
                  <a:srgbClr val="DC0A7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478677" y="4800945"/>
              <a:ext cx="1247175" cy="3839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05ECE5"/>
                  </a:solidFill>
                </a:rPr>
                <a:t>out_trig0b</a:t>
              </a:r>
              <a:endParaRPr lang="zh-CN" altLang="en-US" dirty="0">
                <a:solidFill>
                  <a:srgbClr val="05ECE5"/>
                </a:solidFill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 flipV="1">
              <a:off x="3321725" y="3851485"/>
              <a:ext cx="150904" cy="665007"/>
            </a:xfrm>
            <a:prstGeom prst="straightConnector1">
              <a:avLst/>
            </a:prstGeom>
            <a:ln w="19050">
              <a:solidFill>
                <a:srgbClr val="FFFE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 flipH="1" flipV="1">
              <a:off x="1912104" y="3977227"/>
              <a:ext cx="161404" cy="885071"/>
            </a:xfrm>
            <a:prstGeom prst="straightConnector1">
              <a:avLst/>
            </a:prstGeom>
            <a:ln w="19050">
              <a:solidFill>
                <a:srgbClr val="05EC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942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上位机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021515" y="1362244"/>
            <a:ext cx="5865310" cy="4320000"/>
            <a:chOff x="3278690" y="1362244"/>
            <a:chExt cx="5865310" cy="432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8690" y="1362244"/>
              <a:ext cx="5865310" cy="43200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3505200" y="1640541"/>
              <a:ext cx="1482725" cy="28584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692564" y="4129643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rgbClr val="FF0000"/>
                  </a:solidFill>
                </a:rPr>
                <a:t>信息显示</a:t>
              </a:r>
              <a:endParaRPr lang="zh-CN" alt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194617" y="1914525"/>
              <a:ext cx="2320608" cy="12858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12414" y="283216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rgbClr val="FF0000"/>
                  </a:solidFill>
                </a:rPr>
                <a:t>配置参数</a:t>
              </a:r>
              <a:endParaRPr lang="zh-CN" alt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194617" y="3243264"/>
              <a:ext cx="2320608" cy="16271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688614" y="4562673"/>
              <a:ext cx="8741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rgbClr val="FF0000"/>
                  </a:solidFill>
                </a:rPr>
                <a:t>DAQ</a:t>
              </a:r>
              <a:r>
                <a:rPr lang="zh-CN" altLang="en-US" sz="1400" dirty="0" smtClean="0">
                  <a:solidFill>
                    <a:srgbClr val="FF0000"/>
                  </a:solidFill>
                </a:rPr>
                <a:t>控制</a:t>
              </a:r>
              <a:endParaRPr lang="zh-CN" altLang="en-US" sz="14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808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完成的部分</a:t>
            </a:r>
            <a:endParaRPr lang="en-US" altLang="zh-CN" dirty="0" smtClean="0"/>
          </a:p>
          <a:p>
            <a:pPr lvl="1"/>
            <a:r>
              <a:rPr lang="en-US" altLang="zh-CN" dirty="0" err="1"/>
              <a:t>o</a:t>
            </a:r>
            <a:r>
              <a:rPr lang="en-US" altLang="zh-CN" dirty="0" err="1" smtClean="0"/>
              <a:t>ut_sh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out_t&amp;h</a:t>
            </a:r>
            <a:r>
              <a:rPr lang="zh-CN" altLang="en-US" dirty="0" smtClean="0"/>
              <a:t>有输出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单通道数据读回正确</a:t>
            </a:r>
            <a:endParaRPr lang="en-US" altLang="zh-CN" dirty="0" smtClean="0"/>
          </a:p>
          <a:p>
            <a:r>
              <a:rPr lang="zh-CN" altLang="en-US" dirty="0" smtClean="0"/>
              <a:t>目前</a:t>
            </a:r>
            <a:r>
              <a:rPr lang="zh-CN" altLang="en-US" dirty="0" smtClean="0"/>
              <a:t>问题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4</a:t>
            </a:r>
            <a:r>
              <a:rPr lang="zh-CN" altLang="en-US" dirty="0" smtClean="0"/>
              <a:t>个配置</a:t>
            </a:r>
            <a:r>
              <a:rPr lang="zh-CN" altLang="en-US" dirty="0" smtClean="0"/>
              <a:t>电压不正确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out_sh</a:t>
            </a:r>
            <a:r>
              <a:rPr lang="zh-CN" altLang="en-US" dirty="0" smtClean="0"/>
              <a:t>输出的基线电压不正确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out_t&amp;h</a:t>
            </a:r>
            <a:r>
              <a:rPr lang="zh-CN" altLang="en-US" dirty="0" smtClean="0"/>
              <a:t>输出和预期不同</a:t>
            </a:r>
            <a:endParaRPr lang="en-US" altLang="zh-CN" dirty="0" smtClean="0"/>
          </a:p>
          <a:p>
            <a:r>
              <a:rPr lang="zh-CN" altLang="en-US" dirty="0" smtClean="0"/>
              <a:t>下一步计划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找出</a:t>
            </a:r>
            <a:r>
              <a:rPr lang="en-US" altLang="zh-CN" dirty="0" err="1" smtClean="0"/>
              <a:t>out_sh</a:t>
            </a:r>
            <a:r>
              <a:rPr lang="zh-CN" altLang="en-US" dirty="0"/>
              <a:t>基线</a:t>
            </a:r>
            <a:r>
              <a:rPr lang="zh-CN" altLang="en-US" dirty="0" smtClean="0"/>
              <a:t>电压不正确的原因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成形输出正确后，对</a:t>
            </a:r>
            <a:r>
              <a:rPr lang="en-US" altLang="zh-CN" dirty="0" smtClean="0"/>
              <a:t>64</a:t>
            </a:r>
            <a:r>
              <a:rPr lang="zh-CN" altLang="en-US" dirty="0" smtClean="0"/>
              <a:t>通道进行测试，通过</a:t>
            </a:r>
            <a:r>
              <a:rPr lang="en-US" altLang="zh-CN" dirty="0" smtClean="0"/>
              <a:t>4-bit DAC</a:t>
            </a:r>
            <a:r>
              <a:rPr lang="zh-CN" altLang="en-US" dirty="0" smtClean="0"/>
              <a:t>修正通道不一致性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将电荷信号直接输入</a:t>
            </a:r>
            <a:r>
              <a:rPr lang="en-US" altLang="zh-CN" dirty="0" smtClean="0"/>
              <a:t>64</a:t>
            </a:r>
            <a:r>
              <a:rPr lang="zh-CN" altLang="en-US" dirty="0" smtClean="0"/>
              <a:t>通道，进行测试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256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电荷输入测试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User Guide</a:t>
            </a:r>
            <a:r>
              <a:rPr lang="zh-CN" altLang="en-US" dirty="0"/>
              <a:t>上使用的</a:t>
            </a:r>
            <a:r>
              <a:rPr lang="zh-CN" altLang="en-US" dirty="0" smtClean="0"/>
              <a:t>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通过同轴电缆和一个</a:t>
            </a:r>
            <a:r>
              <a:rPr lang="en-US" altLang="zh-CN" dirty="0" smtClean="0"/>
              <a:t>100pF</a:t>
            </a:r>
            <a:r>
              <a:rPr lang="zh-CN" altLang="en-US" dirty="0" smtClean="0"/>
              <a:t>电容注入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970" y="2064135"/>
            <a:ext cx="2667000" cy="3076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" y="1965430"/>
            <a:ext cx="455295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05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电荷输入测试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60" y="1175395"/>
            <a:ext cx="4951096" cy="4693699"/>
          </a:xfrm>
        </p:spPr>
        <p:txBody>
          <a:bodyPr/>
          <a:lstStyle/>
          <a:p>
            <a:r>
              <a:rPr lang="zh-CN" altLang="en-US" dirty="0" smtClean="0"/>
              <a:t>电荷输入方案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SMA</a:t>
            </a:r>
            <a:r>
              <a:rPr lang="zh-CN" altLang="en-US" dirty="0" smtClean="0"/>
              <a:t>输入阶跃信号，转接板转接到连接器输入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zh-CN" altLang="en-US" dirty="0" smtClean="0"/>
              <a:t>计划采用的</a:t>
            </a:r>
            <a:r>
              <a:rPr lang="zh-CN" altLang="en-US" dirty="0" smtClean="0"/>
              <a:t>设计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SMA</a:t>
            </a:r>
            <a:r>
              <a:rPr lang="zh-CN" altLang="en-US" dirty="0" smtClean="0"/>
              <a:t>转高</a:t>
            </a:r>
            <a:r>
              <a:rPr lang="zh-CN" altLang="en-US" dirty="0" smtClean="0"/>
              <a:t>密连接器</a:t>
            </a:r>
            <a:endParaRPr lang="en-US" altLang="zh-CN" dirty="0" smtClean="0"/>
          </a:p>
          <a:p>
            <a:pPr lvl="1"/>
            <a:r>
              <a:rPr lang="zh-CN" altLang="en-US" dirty="0"/>
              <a:t>再通</a:t>
            </a:r>
            <a:r>
              <a:rPr lang="zh-CN" altLang="en-US" dirty="0" smtClean="0"/>
              <a:t>过已经完成</a:t>
            </a:r>
            <a:r>
              <a:rPr lang="zh-CN" altLang="en-US" dirty="0" smtClean="0"/>
              <a:t>的</a:t>
            </a:r>
            <a:r>
              <a:rPr lang="zh-CN" altLang="en-US" dirty="0"/>
              <a:t>柔性版</a:t>
            </a:r>
            <a:r>
              <a:rPr lang="zh-CN" altLang="en-US" dirty="0" smtClean="0"/>
              <a:t>输入</a:t>
            </a:r>
            <a:r>
              <a:rPr lang="zh-CN" altLang="en-US" dirty="0" smtClean="0"/>
              <a:t>到芯片管脚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981700" y="525124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latin typeface="隶书" panose="02010509060101010101" pitchFamily="49" charset="-122"/>
                <a:ea typeface="隶书" panose="02010509060101010101" pitchFamily="49" charset="-122"/>
              </a:rPr>
              <a:t>感谢聆听</a:t>
            </a:r>
            <a:endParaRPr lang="zh-CN" altLang="en-US" sz="54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11240" y="764233"/>
            <a:ext cx="3099116" cy="3249263"/>
            <a:chOff x="6111240" y="764233"/>
            <a:chExt cx="3099116" cy="3249263"/>
          </a:xfrm>
        </p:grpSpPr>
        <p:grpSp>
          <p:nvGrpSpPr>
            <p:cNvPr id="12" name="组合 11"/>
            <p:cNvGrpSpPr/>
            <p:nvPr/>
          </p:nvGrpSpPr>
          <p:grpSpPr>
            <a:xfrm>
              <a:off x="6111240" y="764233"/>
              <a:ext cx="3099116" cy="2678554"/>
              <a:chOff x="5967244" y="1183540"/>
              <a:chExt cx="3099116" cy="2678554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67244" y="1522094"/>
                <a:ext cx="1549886" cy="2340000"/>
              </a:xfrm>
              <a:prstGeom prst="rect">
                <a:avLst/>
              </a:prstGeom>
            </p:spPr>
          </p:pic>
          <p:pic>
            <p:nvPicPr>
              <p:cNvPr id="6" name="图片 5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37" t="28750" r="24445" b="9723"/>
              <a:stretch/>
            </p:blipFill>
            <p:spPr>
              <a:xfrm>
                <a:off x="7517130" y="1522094"/>
                <a:ext cx="1498023" cy="2340000"/>
              </a:xfrm>
              <a:prstGeom prst="rect">
                <a:avLst/>
              </a:prstGeom>
            </p:spPr>
          </p:pic>
          <p:sp>
            <p:nvSpPr>
              <p:cNvPr id="7" name="矩形 6"/>
              <p:cNvSpPr/>
              <p:nvPr/>
            </p:nvSpPr>
            <p:spPr>
              <a:xfrm>
                <a:off x="7757160" y="1592580"/>
                <a:ext cx="487680" cy="2072640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618220" y="1522094"/>
                <a:ext cx="236220" cy="2340000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693548" y="1226429"/>
                <a:ext cx="57259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 smtClean="0">
                    <a:solidFill>
                      <a:srgbClr val="FF0000"/>
                    </a:solidFill>
                  </a:rPr>
                  <a:t>SMA</a:t>
                </a:r>
                <a:endParaRPr lang="zh-CN" altLang="en-US" sz="16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8266141" y="1183540"/>
                <a:ext cx="80021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dirty="0" smtClean="0">
                    <a:solidFill>
                      <a:srgbClr val="FF0000"/>
                    </a:solidFill>
                  </a:rPr>
                  <a:t>连接器</a:t>
                </a:r>
                <a:endParaRPr lang="zh-CN" altLang="en-US" sz="16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6581343" y="3490276"/>
              <a:ext cx="21595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/>
                <a:t>实验室现在已有的一块板</a:t>
              </a:r>
              <a:endParaRPr lang="en-US" altLang="zh-CN" sz="1400" dirty="0" smtClean="0"/>
            </a:p>
            <a:p>
              <a:pPr algn="ctr"/>
              <a:r>
                <a:rPr lang="en-US" altLang="zh-CN" sz="1400" dirty="0" smtClean="0"/>
                <a:t>(</a:t>
              </a:r>
              <a:r>
                <a:rPr lang="zh-CN" altLang="en-US" sz="1400" dirty="0" smtClean="0"/>
                <a:t>连接器和我们不兼容</a:t>
              </a:r>
              <a:r>
                <a:rPr lang="en-US" altLang="zh-CN" sz="1400" dirty="0" smtClean="0"/>
                <a:t>)</a:t>
              </a:r>
              <a:endParaRPr lang="zh-CN" altLang="en-US" sz="1400" dirty="0"/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030" y="4060985"/>
            <a:ext cx="3293325" cy="142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22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上次报告的问题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配置电压不正确</a:t>
            </a:r>
            <a:endParaRPr lang="en-US" altLang="zh-CN" dirty="0" smtClean="0"/>
          </a:p>
          <a:p>
            <a:pPr marL="201168" lvl="1" indent="0">
              <a:buNone/>
            </a:pPr>
            <a:endParaRPr lang="en-US" altLang="zh-CN" dirty="0" smtClean="0"/>
          </a:p>
          <a:p>
            <a:r>
              <a:rPr lang="en-US" altLang="zh-CN" dirty="0" smtClean="0"/>
              <a:t>DAC</a:t>
            </a:r>
            <a:r>
              <a:rPr lang="zh-CN" altLang="en-US" dirty="0" smtClean="0"/>
              <a:t>非线性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r>
              <a:rPr lang="en-US" altLang="zh-CN" dirty="0" err="1" smtClean="0"/>
              <a:t>TransmitOn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Dout</a:t>
            </a:r>
            <a:r>
              <a:rPr lang="zh-CN" altLang="en-US" dirty="0" smtClean="0"/>
              <a:t>输出电压不正确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43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上次报告的问题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配置</a:t>
            </a:r>
            <a:r>
              <a:rPr lang="zh-CN" altLang="en-US" dirty="0" smtClean="0"/>
              <a:t>电压不正确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芯片内部配置，不需要外部电阻配置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去掉配置电阻之后，没有改善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76210"/>
              </p:ext>
            </p:extLst>
          </p:nvPr>
        </p:nvGraphicFramePr>
        <p:xfrm>
          <a:off x="955300" y="2446824"/>
          <a:ext cx="703617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2134"/>
                <a:gridCol w="1804906"/>
                <a:gridCol w="1522321"/>
                <a:gridCol w="250681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管脚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Datasheet</a:t>
                      </a:r>
                      <a:r>
                        <a:rPr lang="zh-CN" altLang="en-US" dirty="0" smtClean="0"/>
                        <a:t>电压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实测电压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作用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ib_otag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0.8V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0.89V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成形电路的偏置电流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ibgb_pa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0.8V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电荷灵敏前放偏置电流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ibo_pa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0.8V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0.69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电荷灵敏前放偏置电流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Ibi_pa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2.2V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1.753V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电荷灵敏前放偏置电流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402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083" y="801294"/>
            <a:ext cx="3840000" cy="288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083" y="3522244"/>
            <a:ext cx="3840000" cy="288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上次报告的问题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10-bit DAC</a:t>
            </a:r>
            <a:r>
              <a:rPr lang="zh-CN" altLang="en-US" dirty="0" smtClean="0"/>
              <a:t>线性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Matlab</a:t>
            </a:r>
            <a:r>
              <a:rPr lang="zh-CN" altLang="en-US" dirty="0" smtClean="0"/>
              <a:t>中</a:t>
            </a:r>
            <a:r>
              <a:rPr lang="en-US" altLang="zh-CN" dirty="0" smtClean="0"/>
              <a:t>DAC</a:t>
            </a:r>
            <a:r>
              <a:rPr lang="zh-CN" altLang="en-US" dirty="0"/>
              <a:t>码</a:t>
            </a:r>
            <a:r>
              <a:rPr lang="zh-CN" altLang="en-US" dirty="0" smtClean="0"/>
              <a:t>值输入错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现在线性很好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36" y="3328338"/>
            <a:ext cx="3840000" cy="288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325905" y="4159623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Vth0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449032" y="4473721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Vth2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449032" y="1757540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Vth1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994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上次</a:t>
            </a:r>
            <a:r>
              <a:rPr lang="zh-CN" altLang="en-US" dirty="0" smtClean="0"/>
              <a:t>报告的问题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TransmitOn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Dout</a:t>
            </a:r>
            <a:r>
              <a:rPr lang="zh-CN" altLang="en-US" dirty="0" smtClean="0"/>
              <a:t>管脚输出异常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解决方案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RTN</a:t>
            </a:r>
            <a:r>
              <a:rPr lang="zh-CN" altLang="en-US" dirty="0" smtClean="0"/>
              <a:t>管脚接地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问题得到改善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但是</a:t>
            </a:r>
            <a:r>
              <a:rPr lang="en-US" altLang="zh-CN" dirty="0" err="1" smtClean="0"/>
              <a:t>Dout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TransmitOn</a:t>
            </a:r>
            <a:r>
              <a:rPr lang="zh-CN" altLang="en-US" dirty="0"/>
              <a:t>低</a:t>
            </a:r>
            <a:r>
              <a:rPr lang="zh-CN" altLang="en-US" dirty="0" smtClean="0"/>
              <a:t>电平不是</a:t>
            </a:r>
            <a:r>
              <a:rPr lang="en-US" altLang="zh-CN" dirty="0" smtClean="0"/>
              <a:t>0V</a:t>
            </a:r>
          </a:p>
          <a:p>
            <a:pPr lvl="1"/>
            <a:r>
              <a:rPr lang="en-US" altLang="zh-CN" dirty="0" smtClean="0"/>
              <a:t>FPGA</a:t>
            </a:r>
            <a:r>
              <a:rPr lang="zh-CN" altLang="en-US" dirty="0" smtClean="0"/>
              <a:t>可以正确读到数据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061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59682" y="3268260"/>
            <a:ext cx="8224636" cy="3225600"/>
            <a:chOff x="459682" y="3268260"/>
            <a:chExt cx="8224636" cy="32256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682" y="3268260"/>
              <a:ext cx="8224636" cy="3225600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5886847" y="4287299"/>
              <a:ext cx="1843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FFFF35"/>
                  </a:solidFill>
                </a:rPr>
                <a:t>FPGA</a:t>
              </a:r>
              <a:r>
                <a:rPr lang="zh-CN" altLang="en-US" dirty="0" smtClean="0">
                  <a:solidFill>
                    <a:srgbClr val="FFFF35"/>
                  </a:solidFill>
                </a:rPr>
                <a:t>得到的</a:t>
              </a:r>
              <a:r>
                <a:rPr lang="en-US" altLang="zh-CN" dirty="0" err="1" smtClean="0">
                  <a:solidFill>
                    <a:srgbClr val="FFFF35"/>
                  </a:solidFill>
                </a:rPr>
                <a:t>Dout</a:t>
              </a:r>
              <a:endParaRPr lang="zh-CN" altLang="en-US" dirty="0">
                <a:solidFill>
                  <a:srgbClr val="FFFF35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886847" y="3397920"/>
              <a:ext cx="2032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E40C71"/>
                  </a:solidFill>
                </a:rPr>
                <a:t>Dout</a:t>
              </a:r>
              <a:r>
                <a:rPr lang="zh-CN" altLang="en-US" dirty="0" smtClean="0">
                  <a:solidFill>
                    <a:srgbClr val="E40C71"/>
                  </a:solidFill>
                </a:rPr>
                <a:t>管脚上的信号</a:t>
              </a:r>
              <a:endParaRPr lang="zh-CN" altLang="en-US" dirty="0">
                <a:solidFill>
                  <a:srgbClr val="E40C7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12083" y="4673629"/>
              <a:ext cx="2422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1FF9F0"/>
                  </a:solidFill>
                </a:rPr>
                <a:t>TransmitOn</a:t>
              </a:r>
              <a:r>
                <a:rPr lang="zh-CN" altLang="en-US" dirty="0" smtClean="0">
                  <a:solidFill>
                    <a:srgbClr val="1FF9F0"/>
                  </a:solidFill>
                </a:rPr>
                <a:t>管脚上信号</a:t>
              </a:r>
              <a:endParaRPr lang="zh-CN" altLang="en-US" dirty="0">
                <a:solidFill>
                  <a:srgbClr val="1FF9F0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76223" y="5595924"/>
              <a:ext cx="29259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35DE32"/>
                  </a:solidFill>
                </a:rPr>
                <a:t>FPGA</a:t>
              </a:r>
              <a:r>
                <a:rPr lang="zh-CN" altLang="en-US" dirty="0" smtClean="0">
                  <a:solidFill>
                    <a:srgbClr val="35DE32"/>
                  </a:solidFill>
                </a:rPr>
                <a:t>得到的</a:t>
              </a:r>
              <a:r>
                <a:rPr lang="en-US" altLang="zh-CN" dirty="0" err="1" smtClean="0">
                  <a:solidFill>
                    <a:srgbClr val="35DE32"/>
                  </a:solidFill>
                </a:rPr>
                <a:t>TransmitOn</a:t>
              </a:r>
              <a:r>
                <a:rPr lang="zh-CN" altLang="en-US" dirty="0" smtClean="0">
                  <a:solidFill>
                    <a:srgbClr val="35DE32"/>
                  </a:solidFill>
                </a:rPr>
                <a:t>信号</a:t>
              </a:r>
              <a:endParaRPr lang="zh-CN" altLang="en-US" dirty="0">
                <a:solidFill>
                  <a:srgbClr val="35DE32"/>
                </a:solidFill>
              </a:endParaRPr>
            </a:p>
          </p:txBody>
        </p:sp>
        <p:cxnSp>
          <p:nvCxnSpPr>
            <p:cNvPr id="20" name="直接箭头连接符 19"/>
            <p:cNvCxnSpPr/>
            <p:nvPr/>
          </p:nvCxnSpPr>
          <p:spPr>
            <a:xfrm flipH="1">
              <a:off x="1845819" y="4983283"/>
              <a:ext cx="100362" cy="274658"/>
            </a:xfrm>
            <a:prstGeom prst="straightConnector1">
              <a:avLst/>
            </a:prstGeom>
            <a:ln w="19050">
              <a:solidFill>
                <a:srgbClr val="1DF7E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/>
            <p:nvPr/>
          </p:nvCxnSpPr>
          <p:spPr>
            <a:xfrm flipH="1">
              <a:off x="5551532" y="3565610"/>
              <a:ext cx="365697" cy="184666"/>
            </a:xfrm>
            <a:prstGeom prst="straightConnector1">
              <a:avLst/>
            </a:prstGeom>
            <a:ln w="19050">
              <a:solidFill>
                <a:srgbClr val="DA117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/>
            <p:nvPr/>
          </p:nvCxnSpPr>
          <p:spPr>
            <a:xfrm flipH="1" flipV="1">
              <a:off x="5698950" y="4200479"/>
              <a:ext cx="238388" cy="208576"/>
            </a:xfrm>
            <a:prstGeom prst="straightConnector1">
              <a:avLst/>
            </a:prstGeom>
            <a:ln w="19050">
              <a:solidFill>
                <a:srgbClr val="E0DD5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/>
            <p:cNvCxnSpPr/>
            <p:nvPr/>
          </p:nvCxnSpPr>
          <p:spPr>
            <a:xfrm flipV="1">
              <a:off x="1458904" y="5411031"/>
              <a:ext cx="437096" cy="230294"/>
            </a:xfrm>
            <a:prstGeom prst="straightConnector1">
              <a:avLst/>
            </a:prstGeom>
            <a:ln w="19050">
              <a:solidFill>
                <a:srgbClr val="35DE3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459682" y="42660"/>
            <a:ext cx="8224636" cy="3225600"/>
            <a:chOff x="628650" y="3321344"/>
            <a:chExt cx="8224636" cy="3225600"/>
          </a:xfrm>
        </p:grpSpPr>
        <p:grpSp>
          <p:nvGrpSpPr>
            <p:cNvPr id="28" name="组合 27"/>
            <p:cNvGrpSpPr/>
            <p:nvPr/>
          </p:nvGrpSpPr>
          <p:grpSpPr>
            <a:xfrm>
              <a:off x="628650" y="3321344"/>
              <a:ext cx="8224636" cy="3225600"/>
              <a:chOff x="790014" y="3357203"/>
              <a:chExt cx="8224636" cy="3225600"/>
            </a:xfrm>
          </p:grpSpPr>
          <p:pic>
            <p:nvPicPr>
              <p:cNvPr id="34" name="图片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0014" y="3357203"/>
                <a:ext cx="8224636" cy="3225600"/>
              </a:xfrm>
              <a:prstGeom prst="rect">
                <a:avLst/>
              </a:prstGeom>
            </p:spPr>
          </p:pic>
          <p:sp>
            <p:nvSpPr>
              <p:cNvPr id="35" name="椭圆 34"/>
              <p:cNvSpPr/>
              <p:nvPr/>
            </p:nvSpPr>
            <p:spPr>
              <a:xfrm>
                <a:off x="3718990" y="4688542"/>
                <a:ext cx="2366683" cy="64546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727415" y="4427346"/>
              <a:ext cx="2093432" cy="373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E3E70A"/>
                  </a:solidFill>
                </a:rPr>
                <a:t>FPGA</a:t>
              </a:r>
              <a:r>
                <a:rPr lang="zh-CN" altLang="en-US" dirty="0" smtClean="0">
                  <a:solidFill>
                    <a:srgbClr val="E3E70A"/>
                  </a:solidFill>
                </a:rPr>
                <a:t>读到的</a:t>
              </a:r>
              <a:r>
                <a:rPr lang="en-US" altLang="zh-CN" dirty="0" smtClean="0">
                  <a:solidFill>
                    <a:srgbClr val="E3E70A"/>
                  </a:solidFill>
                </a:rPr>
                <a:t>Dout1b</a:t>
              </a:r>
              <a:endParaRPr lang="zh-CN" altLang="en-US" dirty="0">
                <a:solidFill>
                  <a:srgbClr val="E3E70A"/>
                </a:solidFill>
              </a:endParaRPr>
            </a:p>
          </p:txBody>
        </p:sp>
        <p:cxnSp>
          <p:nvCxnSpPr>
            <p:cNvPr id="31" name="直接箭头连接符 30"/>
            <p:cNvCxnSpPr/>
            <p:nvPr/>
          </p:nvCxnSpPr>
          <p:spPr>
            <a:xfrm>
              <a:off x="1520404" y="4720704"/>
              <a:ext cx="0" cy="240279"/>
            </a:xfrm>
            <a:prstGeom prst="straightConnector1">
              <a:avLst/>
            </a:prstGeom>
            <a:ln w="28575">
              <a:solidFill>
                <a:srgbClr val="E3E70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/>
            <p:cNvSpPr txBox="1"/>
            <p:nvPr/>
          </p:nvSpPr>
          <p:spPr>
            <a:xfrm>
              <a:off x="5924309" y="3506760"/>
              <a:ext cx="22717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0082"/>
                  </a:solidFill>
                </a:rPr>
                <a:t>示波器测量</a:t>
              </a:r>
              <a:endParaRPr lang="en-US" altLang="zh-CN" dirty="0" smtClean="0">
                <a:solidFill>
                  <a:srgbClr val="FF0082"/>
                </a:solidFill>
              </a:endParaRPr>
            </a:p>
            <a:p>
              <a:r>
                <a:rPr lang="en-US" altLang="zh-CN" dirty="0" smtClean="0">
                  <a:solidFill>
                    <a:srgbClr val="FF0082"/>
                  </a:solidFill>
                </a:rPr>
                <a:t>Dout1b</a:t>
              </a:r>
              <a:r>
                <a:rPr lang="zh-CN" altLang="en-US" dirty="0" smtClean="0">
                  <a:solidFill>
                    <a:srgbClr val="FF0082"/>
                  </a:solidFill>
                </a:rPr>
                <a:t>管脚上的信号</a:t>
              </a:r>
              <a:endParaRPr lang="zh-CN" altLang="en-US" dirty="0">
                <a:solidFill>
                  <a:srgbClr val="FF0082"/>
                </a:solidFill>
              </a:endParaRPr>
            </a:p>
          </p:txBody>
        </p:sp>
        <p:cxnSp>
          <p:nvCxnSpPr>
            <p:cNvPr id="33" name="直接箭头连接符 32"/>
            <p:cNvCxnSpPr>
              <a:stCxn id="32" idx="1"/>
            </p:cNvCxnSpPr>
            <p:nvPr/>
          </p:nvCxnSpPr>
          <p:spPr>
            <a:xfrm flipH="1">
              <a:off x="5226548" y="3829926"/>
              <a:ext cx="697761" cy="432402"/>
            </a:xfrm>
            <a:prstGeom prst="straightConnector1">
              <a:avLst/>
            </a:prstGeom>
            <a:ln w="28575">
              <a:solidFill>
                <a:srgbClr val="FF008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1165412" y="4661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以前的结果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76223" y="335087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改善后</a:t>
            </a:r>
            <a:r>
              <a:rPr lang="zh-CN" altLang="en-US" dirty="0" smtClean="0">
                <a:solidFill>
                  <a:schemeClr val="bg1"/>
                </a:solidFill>
              </a:rPr>
              <a:t>的结果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95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进行电荷输入测试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用信号发生器向芯片</a:t>
            </a:r>
            <a:r>
              <a:rPr lang="en-US" altLang="zh-CN" dirty="0" err="1" smtClean="0"/>
              <a:t>Ctest</a:t>
            </a:r>
            <a:r>
              <a:rPr lang="zh-CN" altLang="en-US" dirty="0" smtClean="0"/>
              <a:t>管脚输入阶跃脉冲，选通其中一个通道进行测试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在芯片内部</a:t>
            </a:r>
            <a:r>
              <a:rPr lang="en-US" altLang="zh-CN" dirty="0" err="1" smtClean="0"/>
              <a:t>Ctest</a:t>
            </a:r>
            <a:r>
              <a:rPr lang="zh-CN" altLang="en-US" dirty="0" smtClean="0"/>
              <a:t>管脚连接到一个</a:t>
            </a:r>
            <a:r>
              <a:rPr lang="en-US" altLang="zh-CN" dirty="0" smtClean="0"/>
              <a:t>2pf</a:t>
            </a:r>
            <a:r>
              <a:rPr lang="zh-CN" altLang="en-US" dirty="0" smtClean="0"/>
              <a:t>的电容上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根据测试手册选取</a:t>
            </a:r>
            <a:r>
              <a:rPr lang="zh-CN" altLang="en-US" dirty="0" smtClean="0"/>
              <a:t>测试信号电压</a:t>
            </a:r>
            <a:r>
              <a:rPr lang="zh-CN" altLang="en-US" dirty="0" smtClean="0"/>
              <a:t>和频率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43" y="3774141"/>
            <a:ext cx="6732162" cy="19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1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进展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2152061" cy="5127441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成形的波形</a:t>
            </a:r>
            <a:endParaRPr lang="en-US" altLang="zh-CN" dirty="0" smtClean="0"/>
          </a:p>
          <a:p>
            <a:pPr lvl="1"/>
            <a:r>
              <a:rPr lang="zh-CN" altLang="en-US" dirty="0"/>
              <a:t>两</a:t>
            </a:r>
            <a:r>
              <a:rPr lang="zh-CN" altLang="en-US" dirty="0" smtClean="0"/>
              <a:t>个成形比较器的输出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输入脉冲</a:t>
            </a:r>
            <a:r>
              <a:rPr lang="en-US" altLang="zh-CN" dirty="0" smtClean="0"/>
              <a:t>1V@20dB</a:t>
            </a:r>
          </a:p>
          <a:p>
            <a:pPr lvl="1"/>
            <a:r>
              <a:rPr lang="zh-CN" altLang="en-US" dirty="0" smtClean="0"/>
              <a:t>等效输入电荷</a:t>
            </a:r>
            <a:r>
              <a:rPr lang="en-US" altLang="zh-CN" dirty="0" smtClean="0"/>
              <a:t>200fC</a:t>
            </a:r>
          </a:p>
          <a:p>
            <a:r>
              <a:rPr lang="zh-CN" altLang="en-US" dirty="0" smtClean="0"/>
              <a:t>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信号基线电压是</a:t>
            </a:r>
            <a:r>
              <a:rPr lang="en-US" altLang="zh-CN" dirty="0" smtClean="0"/>
              <a:t>1.5V,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手册值</a:t>
            </a:r>
            <a:r>
              <a:rPr lang="en-US" altLang="zh-CN" dirty="0" smtClean="0"/>
              <a:t>2.2V</a:t>
            </a:r>
          </a:p>
          <a:p>
            <a:pPr lvl="1"/>
            <a:r>
              <a:rPr lang="en-US" altLang="zh-CN" dirty="0" smtClean="0"/>
              <a:t>High gain shaper</a:t>
            </a:r>
            <a:r>
              <a:rPr lang="zh-CN" altLang="en-US" dirty="0" smtClean="0"/>
              <a:t>和</a:t>
            </a:r>
            <a:r>
              <a:rPr lang="en-US" altLang="zh-CN" dirty="0" smtClean="0"/>
              <a:t>low gain shaper</a:t>
            </a:r>
            <a:r>
              <a:rPr lang="zh-CN" altLang="en-US" dirty="0" smtClean="0"/>
              <a:t>输出反了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3122391" y="1376830"/>
            <a:ext cx="6025104" cy="4926006"/>
            <a:chOff x="3122391" y="1376830"/>
            <a:chExt cx="6025104" cy="492600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2391" y="1376830"/>
              <a:ext cx="6025104" cy="2362971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2391" y="3941236"/>
              <a:ext cx="6021609" cy="236160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3365500" y="1752600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DC0A71"/>
                  </a:solidFill>
                </a:rPr>
                <a:t>1.5V</a:t>
              </a:r>
              <a:endParaRPr lang="zh-CN" altLang="en-US" dirty="0">
                <a:solidFill>
                  <a:srgbClr val="DC0A71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365499" y="4364069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DC0A71"/>
                  </a:solidFill>
                </a:rPr>
                <a:t>1.5V</a:t>
              </a:r>
              <a:endParaRPr lang="zh-CN" altLang="en-US" dirty="0">
                <a:solidFill>
                  <a:srgbClr val="DC0A7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365500" y="2746200"/>
            <a:ext cx="2165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Low gain shaper</a:t>
            </a:r>
            <a:r>
              <a:rPr lang="zh-CN" altLang="en-US" dirty="0" smtClean="0">
                <a:solidFill>
                  <a:schemeClr val="bg1"/>
                </a:solidFill>
              </a:rPr>
              <a:t>输出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365499" y="5499762"/>
            <a:ext cx="2209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High gain shaper</a:t>
            </a:r>
            <a:r>
              <a:rPr lang="zh-CN" altLang="en-US" dirty="0" smtClean="0">
                <a:solidFill>
                  <a:schemeClr val="bg1"/>
                </a:solidFill>
              </a:rPr>
              <a:t>输出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23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out_t&amp;h</a:t>
            </a:r>
            <a:r>
              <a:rPr lang="zh-CN" altLang="en-US" dirty="0" smtClean="0"/>
              <a:t>输出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FPGA</a:t>
            </a:r>
            <a:r>
              <a:rPr lang="zh-CN" altLang="en-US" dirty="0" smtClean="0"/>
              <a:t>给出</a:t>
            </a:r>
            <a:r>
              <a:rPr lang="en-US" altLang="zh-CN" dirty="0" smtClean="0"/>
              <a:t>hold</a:t>
            </a:r>
            <a:r>
              <a:rPr lang="zh-CN" altLang="en-US" dirty="0" smtClean="0"/>
              <a:t>信号，</a:t>
            </a:r>
            <a:r>
              <a:rPr lang="en-US" altLang="zh-CN" dirty="0" err="1" smtClean="0"/>
              <a:t>out_t&amp;h</a:t>
            </a:r>
            <a:r>
              <a:rPr lang="zh-CN" altLang="en-US" dirty="0" smtClean="0"/>
              <a:t>输出相应的保持电压</a:t>
            </a:r>
            <a:endParaRPr lang="en-US" altLang="zh-CN" dirty="0" smtClean="0"/>
          </a:p>
          <a:p>
            <a:r>
              <a:rPr lang="zh-CN" altLang="en-US" dirty="0" smtClean="0"/>
              <a:t>问题：</a:t>
            </a:r>
            <a:r>
              <a:rPr lang="zh-CN" altLang="en-US" dirty="0" smtClean="0"/>
              <a:t>保持的值</a:t>
            </a:r>
            <a:r>
              <a:rPr lang="zh-CN" altLang="en-US" dirty="0" smtClean="0"/>
              <a:t>不对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482541" y="2918142"/>
            <a:ext cx="8224636" cy="3225600"/>
            <a:chOff x="142124" y="2881566"/>
            <a:chExt cx="8224636" cy="3225600"/>
          </a:xfrm>
        </p:grpSpPr>
        <p:pic>
          <p:nvPicPr>
            <p:cNvPr id="1026" name="Picture 2" descr="hold 信号有输出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124" y="2881566"/>
              <a:ext cx="8224636" cy="32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文本框 5"/>
            <p:cNvSpPr txBox="1"/>
            <p:nvPr/>
          </p:nvSpPr>
          <p:spPr>
            <a:xfrm>
              <a:off x="627136" y="3303252"/>
              <a:ext cx="1163847" cy="3321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>
                  <a:solidFill>
                    <a:srgbClr val="05ECE5"/>
                  </a:solidFill>
                </a:rPr>
                <a:t>o</a:t>
              </a:r>
              <a:r>
                <a:rPr lang="en-US" altLang="zh-CN" dirty="0" err="1" smtClean="0">
                  <a:solidFill>
                    <a:srgbClr val="05ECE5"/>
                  </a:solidFill>
                </a:rPr>
                <a:t>ut_sh</a:t>
              </a:r>
              <a:r>
                <a:rPr lang="zh-CN" altLang="en-US" dirty="0" smtClean="0">
                  <a:solidFill>
                    <a:srgbClr val="05ECE5"/>
                  </a:solidFill>
                </a:rPr>
                <a:t>输出</a:t>
              </a:r>
              <a:endParaRPr lang="zh-CN" altLang="en-US" dirty="0">
                <a:solidFill>
                  <a:srgbClr val="05ECE5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136" y="4958447"/>
              <a:ext cx="1404980" cy="3321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35DE32"/>
                  </a:solidFill>
                </a:rPr>
                <a:t>Start_Acq</a:t>
              </a:r>
              <a:r>
                <a:rPr lang="zh-CN" altLang="en-US" dirty="0" smtClean="0">
                  <a:solidFill>
                    <a:srgbClr val="35DE32"/>
                  </a:solidFill>
                </a:rPr>
                <a:t>信号</a:t>
              </a:r>
              <a:endParaRPr lang="zh-CN" altLang="en-US" dirty="0">
                <a:solidFill>
                  <a:srgbClr val="35DE32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82542" y="4434768"/>
              <a:ext cx="957665" cy="3321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DFDD08"/>
                  </a:solidFill>
                </a:rPr>
                <a:t>h</a:t>
              </a:r>
              <a:r>
                <a:rPr lang="en-US" altLang="zh-CN" dirty="0" smtClean="0">
                  <a:solidFill>
                    <a:srgbClr val="DFDD08"/>
                  </a:solidFill>
                </a:rPr>
                <a:t>old</a:t>
              </a:r>
              <a:r>
                <a:rPr lang="zh-CN" altLang="en-US" dirty="0" smtClean="0">
                  <a:solidFill>
                    <a:srgbClr val="DFDD08"/>
                  </a:solidFill>
                </a:rPr>
                <a:t>信号</a:t>
              </a:r>
              <a:endParaRPr lang="zh-CN" altLang="en-US" dirty="0">
                <a:solidFill>
                  <a:srgbClr val="DFDD08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795231" y="3274408"/>
              <a:ext cx="1293612" cy="3321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>
                  <a:solidFill>
                    <a:srgbClr val="EE0072"/>
                  </a:solidFill>
                </a:rPr>
                <a:t>out_t&amp;h</a:t>
              </a:r>
              <a:r>
                <a:rPr lang="zh-CN" altLang="en-US" dirty="0" smtClean="0">
                  <a:solidFill>
                    <a:srgbClr val="EE0072"/>
                  </a:solidFill>
                </a:rPr>
                <a:t>输出</a:t>
              </a:r>
              <a:endParaRPr lang="zh-CN" altLang="en-US" dirty="0">
                <a:solidFill>
                  <a:srgbClr val="EE0072"/>
                </a:solidFill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 flipV="1">
              <a:off x="1003820" y="4840416"/>
              <a:ext cx="218937" cy="217062"/>
            </a:xfrm>
            <a:prstGeom prst="straightConnector1">
              <a:avLst/>
            </a:prstGeom>
            <a:ln w="19050">
              <a:solidFill>
                <a:srgbClr val="00C0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>
              <a:off x="1358753" y="3606606"/>
              <a:ext cx="237540" cy="159141"/>
            </a:xfrm>
            <a:prstGeom prst="straightConnector1">
              <a:avLst/>
            </a:prstGeom>
            <a:ln w="19050">
              <a:solidFill>
                <a:srgbClr val="05EC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/>
          </p:nvCxnSpPr>
          <p:spPr>
            <a:xfrm flipH="1">
              <a:off x="3097727" y="3577883"/>
              <a:ext cx="293126" cy="421565"/>
            </a:xfrm>
            <a:prstGeom prst="straightConnector1">
              <a:avLst/>
            </a:prstGeom>
            <a:ln w="19050">
              <a:solidFill>
                <a:srgbClr val="EE007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/>
            <p:nvPr/>
          </p:nvCxnSpPr>
          <p:spPr>
            <a:xfrm flipV="1">
              <a:off x="1530160" y="4361318"/>
              <a:ext cx="387991" cy="284545"/>
            </a:xfrm>
            <a:prstGeom prst="straightConnector1">
              <a:avLst/>
            </a:prstGeom>
            <a:ln w="19050">
              <a:solidFill>
                <a:srgbClr val="FFFE0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752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1D23419A-B4E6-44C1-9EED-D52E03EEE481}" vid="{C4535885-2362-41A4-B44D-113D13BCBE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</TotalTime>
  <Words>508</Words>
  <Application>Microsoft Office PowerPoint</Application>
  <PresentationFormat>全屏显示(4:3)</PresentationFormat>
  <Paragraphs>125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隶书</vt:lpstr>
      <vt:lpstr>宋体</vt:lpstr>
      <vt:lpstr>Arial</vt:lpstr>
      <vt:lpstr>Calibri</vt:lpstr>
      <vt:lpstr>Calibri Light</vt:lpstr>
      <vt:lpstr>Wingdings</vt:lpstr>
      <vt:lpstr>回顾</vt:lpstr>
      <vt:lpstr>SDHCAL工作汇报</vt:lpstr>
      <vt:lpstr>上次报告的问题</vt:lpstr>
      <vt:lpstr>上次报告的问题</vt:lpstr>
      <vt:lpstr>上次报告的问题</vt:lpstr>
      <vt:lpstr>上次报告的问题</vt:lpstr>
      <vt:lpstr>PowerPoint 演示文稿</vt:lpstr>
      <vt:lpstr>进展</vt:lpstr>
      <vt:lpstr>进展</vt:lpstr>
      <vt:lpstr>进展</vt:lpstr>
      <vt:lpstr>进展</vt:lpstr>
      <vt:lpstr>进展</vt:lpstr>
      <vt:lpstr>总结</vt:lpstr>
      <vt:lpstr>电荷输入测试</vt:lpstr>
      <vt:lpstr>电荷输入测试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王宇</dc:creator>
  <cp:lastModifiedBy>王宇</cp:lastModifiedBy>
  <cp:revision>34</cp:revision>
  <dcterms:created xsi:type="dcterms:W3CDTF">2016-12-29T10:50:23Z</dcterms:created>
  <dcterms:modified xsi:type="dcterms:W3CDTF">2016-12-30T03:50:14Z</dcterms:modified>
</cp:coreProperties>
</file>

<file path=docProps/thumbnail.jpeg>
</file>